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19" r:id="rId5"/>
    <p:sldId id="678" r:id="rId6"/>
    <p:sldId id="679" r:id="rId7"/>
    <p:sldId id="680" r:id="rId8"/>
    <p:sldId id="686" r:id="rId9"/>
    <p:sldId id="687" r:id="rId10"/>
    <p:sldId id="688" r:id="rId11"/>
    <p:sldId id="667" r:id="rId12"/>
    <p:sldId id="591" r:id="rId13"/>
    <p:sldId id="592" r:id="rId14"/>
    <p:sldId id="629" r:id="rId15"/>
    <p:sldId id="628" r:id="rId16"/>
    <p:sldId id="630" r:id="rId17"/>
    <p:sldId id="593" r:id="rId18"/>
    <p:sldId id="662" r:id="rId19"/>
    <p:sldId id="664" r:id="rId20"/>
    <p:sldId id="670" r:id="rId21"/>
    <p:sldId id="666" r:id="rId22"/>
    <p:sldId id="566" r:id="rId23"/>
    <p:sldId id="567" r:id="rId24"/>
    <p:sldId id="632" r:id="rId25"/>
    <p:sldId id="571" r:id="rId26"/>
    <p:sldId id="672" r:id="rId27"/>
    <p:sldId id="6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hue\Downloads\PROYECT%20OREN\outcomes\P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GB" b="1"/>
              <a:t>DIAMETER UM</a:t>
            </a:r>
            <a:endParaRPr lang="en-US" altLang="en-GB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[PLOT.xlsx]Sheet1!$C$3</c:f>
              <c:strCache>
                <c:ptCount val="1"/>
                <c:pt idx="0">
                  <c:v>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cust"/>
            <c:noEndCap val="0"/>
            <c:plus>
              <c:numRef>
                <c:f>[Book1]Sheet1!$D$4:$D$6</c:f>
                <c:numCache>
                  <c:formatCode>General</c:formatCode>
                  <c:ptCount val="3"/>
                  <c:pt idx="0">
                    <c:v>0.030512127</c:v>
                  </c:pt>
                  <c:pt idx="1">
                    <c:v>0.079853656</c:v>
                  </c:pt>
                  <c:pt idx="2">
                    <c:v>0.095538252</c:v>
                  </c:pt>
                </c:numCache>
              </c:numRef>
            </c:plus>
            <c:minus>
              <c:numRef>
                <c:f>[Book1]Sheet1!$D$4:$D$6</c:f>
                <c:numCache>
                  <c:formatCode>General</c:formatCode>
                  <c:ptCount val="3"/>
                  <c:pt idx="0">
                    <c:v>0.030512127</c:v>
                  </c:pt>
                  <c:pt idx="1">
                    <c:v>0.079853656</c:v>
                  </c:pt>
                  <c:pt idx="2">
                    <c:v>0.095538252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[Book1]Sheet1!$B$4:$B$6</c:f>
              <c:strCache>
                <c:ptCount val="3"/>
                <c:pt idx="0">
                  <c:v>L3 1</c:v>
                </c:pt>
                <c:pt idx="1">
                  <c:v>6H 3</c:v>
                </c:pt>
                <c:pt idx="2">
                  <c:v>12H 4</c:v>
                </c:pt>
              </c:strCache>
            </c:strRef>
          </c:cat>
          <c:val>
            <c:numRef>
              <c:f>[Book1]Sheet1!$C$4:$C$6</c:f>
              <c:numCache>
                <c:formatCode>General</c:formatCode>
                <c:ptCount val="3"/>
                <c:pt idx="0">
                  <c:v>0.276679799</c:v>
                </c:pt>
                <c:pt idx="1">
                  <c:v>0.485182959</c:v>
                </c:pt>
                <c:pt idx="2">
                  <c:v>0.53659999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67965975"/>
        <c:axId val="151865785"/>
      </c:lineChart>
      <c:catAx>
        <c:axId val="667965975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TIME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1865785"/>
        <c:crosses val="autoZero"/>
        <c:auto val="1"/>
        <c:lblAlgn val="ctr"/>
        <c:lblOffset val="100"/>
        <c:noMultiLvlLbl val="0"/>
      </c:catAx>
      <c:valAx>
        <c:axId val="15186578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DIAMETER UM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7965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92e2cef3-9a8d-45ed-aa1b-b7e15762b657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GB" b="1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5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5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 automatic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842895" y="1575435"/>
            <a:ext cx="554355" cy="5219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516370" y="147764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10305" y="294449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73495" y="23380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16800" y="318706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373495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60565" y="479361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96000" y="549465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16120" y="501015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773430"/>
            <a:ext cx="3042285" cy="34975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10" y="2469515"/>
            <a:ext cx="4435475" cy="29711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1866900"/>
            <a:ext cx="2178685" cy="35737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773430"/>
            <a:ext cx="3456940" cy="16719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4271010"/>
            <a:ext cx="3781425" cy="2355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1741170"/>
            <a:ext cx="9317355" cy="40297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165600" y="2983865"/>
            <a:ext cx="685165" cy="75819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2790"/>
            <a:ext cx="4161155" cy="61252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90" y="883285"/>
            <a:ext cx="4552950" cy="56292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65" y="775970"/>
            <a:ext cx="4524375" cy="1047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810" y="883285"/>
            <a:ext cx="2038350" cy="838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2058035"/>
            <a:ext cx="1762125" cy="6762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0275" y="3292475"/>
            <a:ext cx="177165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542925" y="292862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37719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425" y="18034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1050290"/>
            <a:ext cx="9309100" cy="540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1414760" cy="582930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 + DATASET LYSOSOMES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6" name="Table 25"/>
          <p:cNvGraphicFramePr/>
          <p:nvPr>
            <p:custDataLst>
              <p:tags r:id="rId1"/>
            </p:custDataLst>
          </p:nvPr>
        </p:nvGraphicFramePr>
        <p:xfrm>
          <a:off x="6000115" y="1689100"/>
          <a:ext cx="619252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/>
                <a:gridCol w="1548130"/>
                <a:gridCol w="1548130"/>
                <a:gridCol w="1548130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N CELL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ID LYSOSOMES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MANUAL  DIAMETER UM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AUTOMATIC DIAMETER UM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1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0.504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0.45   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 0.412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0.366</a:t>
                      </a:r>
                      <a:endParaRPr lang="en-GB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0.391     </a:t>
                      </a:r>
                      <a:endParaRPr lang="en-US" altLang="en-GB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773430"/>
            <a:ext cx="5250815" cy="48418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07555" y="1112520"/>
            <a:ext cx="39782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CELL, 3 LYSOSOMES</a:t>
            </a:r>
            <a:endParaRPr lang="en-US" alt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20" y="5615305"/>
            <a:ext cx="86772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0" y="4353560"/>
            <a:ext cx="249555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24511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3600">
                <a:effectLst/>
                <a:sym typeface="+mn-ea"/>
              </a:rPr>
              <a:t>40A_UAS-TMEM1923x-HA x 71G10 40A MARCM_L3_1_Airy_010724</a:t>
            </a:r>
            <a:endParaRPr lang="en-US" altLang="en-GB" sz="3600"/>
          </a:p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TMEM-HA 6h CB airy_3_170722</a:t>
            </a:r>
            <a:endParaRPr lang="en-US" altLang="en-GB" sz="3600"/>
          </a:p>
          <a:p>
            <a:pPr>
              <a:buFont typeface="Wingdings" panose="05000000000000000000" charset="0"/>
              <a:buChar char="ü"/>
            </a:pPr>
            <a:r>
              <a:rPr lang="en-US" altLang="en-GB" sz="3600"/>
              <a:t>40A_UAS-TMEM192-3xHA x 40A 71G10 MARCM_around 12h - for quantification_4 Airy-CBs_300425</a:t>
            </a:r>
            <a:endParaRPr lang="en-US" altLang="en-GB" sz="3600"/>
          </a:p>
          <a:p>
            <a:pPr>
              <a:buFont typeface="Wingdings" panose="05000000000000000000" charset="0"/>
              <a:buChar char="ü"/>
            </a:pPr>
            <a:r>
              <a:rPr lang="en-US" altLang="en-GB" sz="36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3600">
              <a:solidFill>
                <a:schemeClr val="tx1"/>
              </a:solidFill>
              <a:effectLst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36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6470" y="616585"/>
            <a:ext cx="10125710" cy="5981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49270" y="762000"/>
            <a:ext cx="4578350" cy="5902960"/>
            <a:chOff x="1294" y="1291"/>
            <a:chExt cx="7210" cy="92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94" y="1291"/>
              <a:ext cx="7210" cy="929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363" y="6612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39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649" y="1760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984" y="9633"/>
              <a:ext cx="1045" cy="66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65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421" y="7714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63" y="4201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090" y="3167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18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976630"/>
            <a:ext cx="3895725" cy="52959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90" y="1106805"/>
            <a:ext cx="3660140" cy="3480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976630"/>
            <a:ext cx="2771775" cy="530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545" y="1160780"/>
            <a:ext cx="8855710" cy="4312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960120"/>
            <a:ext cx="8029575" cy="462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515" y="1048385"/>
            <a:ext cx="262890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995" y="2540000"/>
            <a:ext cx="177165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890" y="3575685"/>
            <a:ext cx="177165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DATA ALL IMAGES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908175"/>
            <a:ext cx="4314825" cy="1200150"/>
          </a:xfrm>
          <a:prstGeom prst="rect">
            <a:avLst/>
          </a:prstGeom>
        </p:spPr>
      </p:pic>
      <p:graphicFrame>
        <p:nvGraphicFramePr>
          <p:cNvPr id="5" name="Chart 4"/>
          <p:cNvGraphicFramePr/>
          <p:nvPr/>
        </p:nvGraphicFramePr>
        <p:xfrm>
          <a:off x="5380355" y="1194435"/>
          <a:ext cx="5887085" cy="3592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1066800" y="5027930"/>
            <a:ext cx="9770745" cy="922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used the image of 12H 4 and excluded that of 12H 3 because it only has one cell and 3 lysosomes, whereas 12H 4 has more cells and lysosomes, so it seemed more representative for the graph.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>
          <a:xfrm rot="20280000">
            <a:off x="1387475" y="2929890"/>
            <a:ext cx="292100" cy="22028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91845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675" y="952500"/>
            <a:ext cx="9255125" cy="537273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79565" y="2357755"/>
            <a:ext cx="629920" cy="5435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4453890" y="3815715"/>
            <a:ext cx="694690" cy="55943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679565" y="4305935"/>
            <a:ext cx="630555" cy="48514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5914390" y="3972560"/>
            <a:ext cx="438785" cy="40259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148</a:t>
            </a:r>
            <a:endParaRPr kumimoji="0" lang="en-US" altLang="zh-CN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8" name="Straight Arrow Connector 7"/>
          <p:cNvCxnSpPr>
            <a:endCxn id="6" idx="3"/>
          </p:cNvCxnSpPr>
          <p:nvPr/>
        </p:nvCxnSpPr>
        <p:spPr>
          <a:xfrm flipV="1">
            <a:off x="5852795" y="4316095"/>
            <a:ext cx="125730" cy="2660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0" y="932815"/>
            <a:ext cx="4593590" cy="2702560"/>
          </a:xfrm>
          <a:prstGeom prst="rect">
            <a:avLst/>
          </a:prstGeom>
        </p:spPr>
      </p:pic>
      <p:pic>
        <p:nvPicPr>
          <p:cNvPr id="40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80" y="799465"/>
            <a:ext cx="424116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580" y="3980815"/>
            <a:ext cx="4241165" cy="277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470" y="3635375"/>
            <a:ext cx="3003550" cy="3232785"/>
          </a:xfrm>
          <a:prstGeom prst="rect">
            <a:avLst/>
          </a:prstGeom>
        </p:spPr>
      </p:pic>
      <p:sp>
        <p:nvSpPr>
          <p:cNvPr id="43" name="Oval 2"/>
          <p:cNvSpPr/>
          <p:nvPr/>
        </p:nvSpPr>
        <p:spPr>
          <a:xfrm>
            <a:off x="8619173" y="79914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4" name="Oval 2"/>
          <p:cNvSpPr/>
          <p:nvPr/>
        </p:nvSpPr>
        <p:spPr>
          <a:xfrm>
            <a:off x="8744268" y="139033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2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5" name="Oval 2"/>
          <p:cNvSpPr/>
          <p:nvPr/>
        </p:nvSpPr>
        <p:spPr>
          <a:xfrm>
            <a:off x="10301923" y="111220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3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0199370" y="1417320"/>
            <a:ext cx="231775" cy="4438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8" name="Straight Arrow Connector 47"/>
          <p:cNvCxnSpPr/>
          <p:nvPr/>
        </p:nvCxnSpPr>
        <p:spPr>
          <a:xfrm flipH="1" flipV="1">
            <a:off x="10465435" y="1473835"/>
            <a:ext cx="9525" cy="5556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0" name="Oval 2"/>
          <p:cNvSpPr/>
          <p:nvPr/>
        </p:nvSpPr>
        <p:spPr>
          <a:xfrm>
            <a:off x="11137583" y="149955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4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1" name="Oval 2"/>
          <p:cNvSpPr/>
          <p:nvPr/>
        </p:nvSpPr>
        <p:spPr>
          <a:xfrm>
            <a:off x="11246168" y="327374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5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" name="Oval 2"/>
          <p:cNvSpPr/>
          <p:nvPr/>
        </p:nvSpPr>
        <p:spPr>
          <a:xfrm>
            <a:off x="10428923" y="327374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6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" name="Oval 2"/>
          <p:cNvSpPr/>
          <p:nvPr/>
        </p:nvSpPr>
        <p:spPr>
          <a:xfrm>
            <a:off x="9863138" y="291242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7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4" name="Oval 2"/>
          <p:cNvSpPr/>
          <p:nvPr/>
        </p:nvSpPr>
        <p:spPr>
          <a:xfrm>
            <a:off x="9527223" y="3355658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8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" name="Oval 2"/>
          <p:cNvSpPr/>
          <p:nvPr/>
        </p:nvSpPr>
        <p:spPr>
          <a:xfrm>
            <a:off x="8955088" y="2812733"/>
            <a:ext cx="335915" cy="36131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9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6" name="Straight Arrow Connector 55"/>
          <p:cNvCxnSpPr>
            <a:endCxn id="54" idx="0"/>
          </p:cNvCxnSpPr>
          <p:nvPr/>
        </p:nvCxnSpPr>
        <p:spPr>
          <a:xfrm flipH="1">
            <a:off x="9695180" y="2787015"/>
            <a:ext cx="31750" cy="5689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8" name="Straight Arrow Connector 57"/>
          <p:cNvCxnSpPr/>
          <p:nvPr/>
        </p:nvCxnSpPr>
        <p:spPr>
          <a:xfrm flipH="1">
            <a:off x="9575165" y="3124200"/>
            <a:ext cx="15240" cy="2559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0" name="Oval 2"/>
          <p:cNvSpPr/>
          <p:nvPr/>
        </p:nvSpPr>
        <p:spPr>
          <a:xfrm>
            <a:off x="7779385" y="1944370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10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1" name="Oval 2"/>
          <p:cNvSpPr/>
          <p:nvPr/>
        </p:nvSpPr>
        <p:spPr>
          <a:xfrm>
            <a:off x="8184515" y="3124200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11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2" name="Oval 2"/>
          <p:cNvSpPr/>
          <p:nvPr/>
        </p:nvSpPr>
        <p:spPr>
          <a:xfrm>
            <a:off x="7221855" y="3270885"/>
            <a:ext cx="450850" cy="44640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等线"/>
                <a:cs typeface="Times New Roman" panose="02020603050405020304"/>
                <a:sym typeface="Times New Roman" panose="02020603050405020304"/>
              </a:rPr>
              <a:t>12</a:t>
            </a:r>
            <a:endParaRPr lang="en-US" altLang="zh-CN" sz="1050" kern="100">
              <a:latin typeface="Calibri" panose="020F0502020204030204"/>
              <a:ea typeface="等线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975" y="1423670"/>
            <a:ext cx="4972050" cy="401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6220" y="4440555"/>
            <a:ext cx="2581275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0" y="952500"/>
            <a:ext cx="1733550" cy="1276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3171825"/>
            <a:ext cx="1762125" cy="514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610" y="952500"/>
            <a:ext cx="7001510" cy="5568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55" y="27133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GB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TABLE_ENDDRAG_ORIGIN_RECT" val="487*180"/>
  <p:tag name="TABLE_ENDDRAG_RECT" val="472*133*487*180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1360</Words>
  <Application>WPS Presentation</Application>
  <PresentationFormat>Panorámica</PresentationFormat>
  <Paragraphs>159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Calibri</vt:lpstr>
      <vt:lpstr>等线</vt:lpstr>
      <vt:lpstr>Times New Roman</vt:lpstr>
      <vt:lpstr>1_Green Color</vt:lpstr>
      <vt:lpstr>PowerPoint 演示文稿</vt:lpstr>
      <vt:lpstr>FILES</vt:lpstr>
      <vt:lpstr>40A_UAS-TMEM1923x-HA x 71G10 40A MARCM_L3_1_Airy_010724</vt:lpstr>
      <vt:lpstr>DETECTION VIDEO</vt:lpstr>
      <vt:lpstr>SEGMENTATION</vt:lpstr>
      <vt:lpstr>MANUAL.vs.AUTOMATIC</vt:lpstr>
      <vt:lpstr>MANUAL.vs.AUTOMATIC</vt:lpstr>
      <vt:lpstr>DATASET LYSOSOMES(ORDER FOR CELL ID)</vt:lpstr>
      <vt:lpstr>TMEM-HA 6h CB airy_3_170722</vt:lpstr>
      <vt:lpstr>DETECTION VIDEO</vt:lpstr>
      <vt:lpstr>SEGMENTATION</vt:lpstr>
      <vt:lpstr>MANUAL.vs.AUTOMATIC</vt:lpstr>
      <vt:lpstr>MANUAL.vs.AUTOMATIC</vt:lpstr>
      <vt:lpstr>DATASET LYSOSOMES(ORDER FOR CELL ID)</vt:lpstr>
      <vt:lpstr>40A_UAS-TMEM192-3xHA x 40A 71G10 MARCM_around 12h - for quantification_4 Airy-CBs_300425</vt:lpstr>
      <vt:lpstr>DETECTION VIDEO</vt:lpstr>
      <vt:lpstr>SEGMENTATION</vt:lpstr>
      <vt:lpstr>MANUAL.vs.AUTOMATIC + DATASET LYSOSOMES</vt:lpstr>
      <vt:lpstr>40A_UAS-TMEM192-3xHA x 40A 71G10 MARCM_around 12h - for quantification_3 Airy-CBs_300425</vt:lpstr>
      <vt:lpstr>DETECTION VIDEO</vt:lpstr>
      <vt:lpstr> SEGMENTATION</vt:lpstr>
      <vt:lpstr> MANUAL.vs.AUTOMATIC</vt:lpstr>
      <vt:lpstr> MANUAL.vs.AUTOMATIC</vt:lpstr>
      <vt:lpstr>DATASETS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748</cp:revision>
  <dcterms:created xsi:type="dcterms:W3CDTF">2024-11-18T13:41:00Z</dcterms:created>
  <dcterms:modified xsi:type="dcterms:W3CDTF">2025-11-30T12:46:08Z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0E3AD02F1540449DAF1D98C7D472912C_13</vt:lpwstr>
  </property>
  <property fmtid="{D5CDD505-2E9C-101B-9397-08002B2CF9AE}" pid="3" name="KSOProductBuildVer">
    <vt:lpwstr>2057-12.2.0.23155</vt:lpwstr>
  </property>
</Properties>
</file>